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1" r:id="rId4"/>
    <p:sldId id="258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A56A2"/>
    <a:srgbClr val="1E5786"/>
    <a:srgbClr val="1B5484"/>
    <a:srgbClr val="1F5587"/>
    <a:srgbClr val="4888C6"/>
    <a:srgbClr val="4686C4"/>
    <a:srgbClr val="4494CC"/>
    <a:srgbClr val="22558A"/>
    <a:srgbClr val="201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6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4189C1-097F-4507-8F93-103BB5E0F2F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A382B-8C84-4576-9714-EBCD39D98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00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www.google.com/url?sa=i&amp;url=https://www.shutterstock.com/search/heart%2Bdisease%2Bdiabetes&amp;psig=AOvVaw0YnCRNH70ZMNvl2qucz9q1&amp;ust=1586975435031000&amp;source=images&amp;cd=vfe&amp;ved=0CAIQjRxqFwoTCLDbx53G6OgCFQAAAAAdAAAAABA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hyperlink" Target="https://www.diabetes.org/coronavirus-covid-19/how-coronavirus-impacts-people-with-diabet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reventblindness.org/diabetes-and-the-eyes-educational-toolkit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aao.org/salud-ocular/enfermedades/retinopatia-diabetica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nei.nih.gov/learn-about-eye-health/en-espanol/el-glaucoma" TargetMode="External"/><Relationship Id="rId5" Type="http://schemas.openxmlformats.org/officeDocument/2006/relationships/hyperlink" Target="https://www.nei.nih.gov/learn-about-eye-health/en-espanol/la-retinopatia-diabetica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nei.nih.gov/learn-about-eye-health/en-espanol" TargetMode="External"/><Relationship Id="rId9" Type="http://schemas.openxmlformats.org/officeDocument/2006/relationships/hyperlink" Target="https://www.youtube.com/watch?v=8BTe5T7lv-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lizabeth.Deshields@dhs.nj.gov" TargetMode="External"/><Relationship Id="rId2" Type="http://schemas.openxmlformats.org/officeDocument/2006/relationships/hyperlink" Target="http://www.cbvi.nj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mailto:Sandra.Williams2@dhs.nj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1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8413" y="674190"/>
            <a:ext cx="9144000" cy="10043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 diabetes y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salud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8846" y="5463189"/>
            <a:ext cx="9144000" cy="13019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NJ DEPARTMENT OF human SERVICES, Commission for The Blind and Visually Impaired, </a:t>
            </a:r>
          </a:p>
          <a:p>
            <a:r>
              <a:rPr lang="en-US" dirty="0" smtClean="0"/>
              <a:t>Project BEST</a:t>
            </a:r>
          </a:p>
          <a:p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4" name="Picture 3" descr="Heart Disease Diabetes Images, Stock Photos &amp; Vectors | Shutterstock">
            <a:hlinkClick r:id="rId4" tgtFrame="&quot;_blank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-203" r="171" b="7619"/>
          <a:stretch/>
        </p:blipFill>
        <p:spPr bwMode="auto">
          <a:xfrm>
            <a:off x="3457303" y="1678581"/>
            <a:ext cx="4725627" cy="3714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35656"/>
            <a:ext cx="487362" cy="487362"/>
          </a:xfrm>
          <a:prstGeom prst="rect">
            <a:avLst/>
          </a:prstGeom>
        </p:spPr>
      </p:pic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" y="5018042"/>
            <a:ext cx="22860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632">
        <p:fade/>
      </p:transition>
    </mc:Choice>
    <mc:Fallback xmlns="">
      <p:transition spd="slow" advClick="0" advTm="5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diabetes y el </a:t>
            </a:r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419498"/>
            <a:ext cx="10840494" cy="48289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Son las personas con diabetes mas </a:t>
            </a:r>
            <a:r>
              <a:rPr lang="en-US" b="1" dirty="0" err="1" smtClean="0"/>
              <a:t>propensas</a:t>
            </a:r>
            <a:r>
              <a:rPr lang="en-US" b="1" dirty="0" smtClean="0"/>
              <a:t> a </a:t>
            </a:r>
            <a:r>
              <a:rPr lang="en-US" b="1" dirty="0" err="1" smtClean="0"/>
              <a:t>contraer</a:t>
            </a:r>
            <a:r>
              <a:rPr lang="en-US" b="1" dirty="0" smtClean="0"/>
              <a:t> COVID-19?</a:t>
            </a:r>
          </a:p>
          <a:p>
            <a:r>
              <a:rPr lang="en-US" dirty="0" smtClean="0"/>
              <a:t>Las personas con diabetes no </a:t>
            </a:r>
            <a:r>
              <a:rPr lang="en-US" dirty="0" err="1" smtClean="0"/>
              <a:t>tienen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 smtClean="0"/>
              <a:t>probabilidades</a:t>
            </a:r>
            <a:r>
              <a:rPr lang="en-US" dirty="0" smtClean="0"/>
              <a:t> de </a:t>
            </a:r>
            <a:r>
              <a:rPr lang="en-US" dirty="0" err="1" smtClean="0"/>
              <a:t>contraer</a:t>
            </a:r>
            <a:r>
              <a:rPr lang="en-US" dirty="0" smtClean="0"/>
              <a:t> COVID-19. El </a:t>
            </a:r>
            <a:r>
              <a:rPr lang="en-US" dirty="0" err="1" smtClean="0"/>
              <a:t>problema</a:t>
            </a:r>
            <a:r>
              <a:rPr lang="en-US" dirty="0" smtClean="0"/>
              <a:t> que </a:t>
            </a:r>
            <a:r>
              <a:rPr lang="en-US" dirty="0" err="1" smtClean="0"/>
              <a:t>enfrentan</a:t>
            </a:r>
            <a:r>
              <a:rPr lang="en-US" dirty="0" smtClean="0"/>
              <a:t> las personas con diabetes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principalmente</a:t>
            </a:r>
            <a:r>
              <a:rPr lang="en-US" dirty="0" smtClean="0"/>
              <a:t> un </a:t>
            </a:r>
            <a:r>
              <a:rPr lang="en-US" dirty="0" err="1" smtClean="0"/>
              <a:t>problemade</a:t>
            </a:r>
            <a:r>
              <a:rPr lang="en-US" dirty="0" smtClean="0"/>
              <a:t> </a:t>
            </a:r>
            <a:r>
              <a:rPr lang="en-US" dirty="0" err="1" smtClean="0"/>
              <a:t>peores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, no mayors </a:t>
            </a:r>
            <a:r>
              <a:rPr lang="en-US" dirty="0" err="1" smtClean="0"/>
              <a:t>posibilidades</a:t>
            </a:r>
            <a:r>
              <a:rPr lang="en-US" dirty="0" smtClean="0"/>
              <a:t> de </a:t>
            </a:r>
            <a:r>
              <a:rPr lang="en-US" dirty="0" err="1" smtClean="0"/>
              <a:t>contraer</a:t>
            </a:r>
            <a:r>
              <a:rPr lang="en-US" dirty="0" smtClean="0"/>
              <a:t> el virus.</a:t>
            </a:r>
          </a:p>
          <a:p>
            <a:endParaRPr lang="en-US" dirty="0"/>
          </a:p>
          <a:p>
            <a:r>
              <a:rPr lang="en-US" dirty="0" smtClean="0"/>
              <a:t>Su </a:t>
            </a:r>
            <a:r>
              <a:rPr lang="en-US" dirty="0" err="1" smtClean="0"/>
              <a:t>riesgo</a:t>
            </a:r>
            <a:r>
              <a:rPr lang="en-US" dirty="0" smtClean="0"/>
              <a:t> de </a:t>
            </a:r>
            <a:r>
              <a:rPr lang="en-US" dirty="0" err="1" smtClean="0"/>
              <a:t>enfermarse</a:t>
            </a:r>
            <a:r>
              <a:rPr lang="en-US" dirty="0" smtClean="0"/>
              <a:t> </a:t>
            </a:r>
            <a:r>
              <a:rPr lang="en-US" dirty="0" err="1" smtClean="0"/>
              <a:t>gravemente</a:t>
            </a:r>
            <a:r>
              <a:rPr lang="en-US" dirty="0" smtClean="0"/>
              <a:t> de COVID-19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diabetes </a:t>
            </a:r>
            <a:r>
              <a:rPr lang="en-US" dirty="0" err="1" smtClean="0"/>
              <a:t>est</a:t>
            </a:r>
            <a:r>
              <a:rPr lang="en-US" dirty="0" err="1"/>
              <a:t>á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controlada</a:t>
            </a:r>
            <a:r>
              <a:rPr lang="en-US" dirty="0" smtClean="0"/>
              <a:t>. </a:t>
            </a:r>
            <a:r>
              <a:rPr lang="en-US" dirty="0" err="1" smtClean="0"/>
              <a:t>Cuando</a:t>
            </a:r>
            <a:r>
              <a:rPr lang="en-US" dirty="0" smtClean="0"/>
              <a:t> las persons con diabetes no </a:t>
            </a:r>
            <a:r>
              <a:rPr lang="en-US" dirty="0" err="1" smtClean="0"/>
              <a:t>manejan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diabetes y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niveles</a:t>
            </a:r>
            <a:r>
              <a:rPr lang="en-US" dirty="0" smtClean="0"/>
              <a:t> de </a:t>
            </a:r>
            <a:r>
              <a:rPr lang="en-US" dirty="0" err="1" smtClean="0"/>
              <a:t>azucar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sangre</a:t>
            </a:r>
            <a:r>
              <a:rPr lang="en-US" dirty="0" smtClean="0"/>
              <a:t> </a:t>
            </a:r>
            <a:r>
              <a:rPr lang="en-US" dirty="0" err="1" smtClean="0"/>
              <a:t>fluctuan</a:t>
            </a:r>
            <a:r>
              <a:rPr lang="en-US" dirty="0" smtClean="0"/>
              <a:t>, </a:t>
            </a:r>
            <a:r>
              <a:rPr lang="en-US" dirty="0" err="1" smtClean="0"/>
              <a:t>generalmente</a:t>
            </a:r>
            <a:r>
              <a:rPr lang="en-US" dirty="0" smtClean="0"/>
              <a:t> </a:t>
            </a:r>
            <a:r>
              <a:rPr lang="en-US" dirty="0" err="1" smtClean="0"/>
              <a:t>corren</a:t>
            </a:r>
            <a:r>
              <a:rPr lang="en-US" dirty="0" smtClean="0"/>
              <a:t> el </a:t>
            </a:r>
            <a:r>
              <a:rPr lang="en-US" dirty="0" err="1" smtClean="0"/>
              <a:t>riesgo</a:t>
            </a:r>
            <a:r>
              <a:rPr lang="en-US" dirty="0" smtClean="0"/>
              <a:t> de </a:t>
            </a:r>
            <a:r>
              <a:rPr lang="en-US" dirty="0" err="1" smtClean="0"/>
              <a:t>sufrir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serie</a:t>
            </a:r>
            <a:r>
              <a:rPr lang="en-US" dirty="0" smtClean="0"/>
              <a:t> de </a:t>
            </a:r>
            <a:r>
              <a:rPr lang="en-US" dirty="0" err="1" smtClean="0"/>
              <a:t>complicaciones</a:t>
            </a:r>
            <a:r>
              <a:rPr lang="en-US" dirty="0" smtClean="0"/>
              <a:t> </a:t>
            </a:r>
            <a:r>
              <a:rPr lang="en-US" dirty="0" err="1" smtClean="0"/>
              <a:t>relacionadas</a:t>
            </a:r>
            <a:r>
              <a:rPr lang="en-US" dirty="0" smtClean="0"/>
              <a:t> con la diabetes. </a:t>
            </a:r>
            <a:r>
              <a:rPr lang="es-ES" dirty="0"/>
              <a:t>Tener una enfermedad cardíaca u otras complicaciones además de la diabetes podría empeorar la posibilidad de enfermarse gravemente por COVID-19, como otras infecciones virales, porque la capacidad de su cuerpo para combatir una infección está </a:t>
            </a:r>
            <a:r>
              <a:rPr lang="es-ES" dirty="0" smtClean="0"/>
              <a:t>comprometida</a:t>
            </a:r>
          </a:p>
          <a:p>
            <a:endParaRPr lang="es-ES" sz="700" dirty="0" smtClean="0"/>
          </a:p>
          <a:p>
            <a:endParaRPr lang="es-ES" sz="700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https://www.diabetes.org/coronavirus-covid-19/how-coronavirus-impacts-people-with-diabetes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covid y diabe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51963">
            <a:off x="11370732" y="6135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929"/>
            <a:ext cx="10515600" cy="1325563"/>
          </a:xfrm>
        </p:spPr>
        <p:txBody>
          <a:bodyPr/>
          <a:lstStyle/>
          <a:p>
            <a:r>
              <a:rPr lang="en-US" dirty="0" smtClean="0"/>
              <a:t>Testimonial</a:t>
            </a:r>
            <a:endParaRPr lang="en-US" dirty="0"/>
          </a:p>
        </p:txBody>
      </p:sp>
      <p:pic>
        <p:nvPicPr>
          <p:cNvPr id="4" name="Living with low vision (Spanish) Stories of Hope and Independence (Graciela Castaneda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300" y="1201738"/>
            <a:ext cx="9159875" cy="514826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879">
        <p:fade/>
      </p:transition>
    </mc:Choice>
    <mc:Fallback xmlns="">
      <p:transition spd="slow" advTm="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81" y="726"/>
            <a:ext cx="6743399" cy="6743399"/>
          </a:xfrm>
          <a:gradFill>
            <a:gsLst>
              <a:gs pos="0">
                <a:srgbClr val="1E5786"/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</p:pic>
      <p:grpSp>
        <p:nvGrpSpPr>
          <p:cNvPr id="12" name="Group 11"/>
          <p:cNvGrpSpPr/>
          <p:nvPr/>
        </p:nvGrpSpPr>
        <p:grpSpPr>
          <a:xfrm>
            <a:off x="2301485" y="5778081"/>
            <a:ext cx="6698570" cy="983405"/>
            <a:chOff x="2280544" y="5970049"/>
            <a:chExt cx="6695579" cy="763929"/>
          </a:xfrm>
          <a:gradFill flip="none" rotWithShape="1">
            <a:gsLst>
              <a:gs pos="56000">
                <a:srgbClr val="4A56A2"/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grpSp>
          <p:nvGrpSpPr>
            <p:cNvPr id="7" name="Group 6"/>
            <p:cNvGrpSpPr/>
            <p:nvPr/>
          </p:nvGrpSpPr>
          <p:grpSpPr>
            <a:xfrm>
              <a:off x="2280544" y="5970049"/>
              <a:ext cx="6695579" cy="763929"/>
              <a:chOff x="3338927" y="4736671"/>
              <a:chExt cx="6069711" cy="7639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3338927" y="4736671"/>
                <a:ext cx="6069711" cy="7639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68838" y="4736671"/>
                <a:ext cx="2303362" cy="37835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0F010"/>
                    </a:solidFill>
                    <a:latin typeface="Bahnschrift SemiBold Condensed" panose="020B0502040204020203" pitchFamily="34" charset="0"/>
                  </a:rPr>
                  <a:t>ALIMENTOS</a:t>
                </a:r>
                <a:r>
                  <a:rPr lang="en-US" sz="2000" dirty="0">
                    <a:solidFill>
                      <a:srgbClr val="F0F010"/>
                    </a:solidFill>
                    <a:latin typeface="Bahnschrift SemiBold Condensed" panose="020B0502040204020203" pitchFamily="34" charset="0"/>
                  </a:rPr>
                  <a:t>:</a:t>
                </a:r>
                <a:endParaRPr lang="en-US" sz="1600" dirty="0">
                  <a:solidFill>
                    <a:srgbClr val="F0F010"/>
                  </a:solidFill>
                  <a:latin typeface="Bahnschrift SemiBold Condensed" panose="020B0502040204020203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291380" y="6306878"/>
              <a:ext cx="6479857" cy="30268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Elije</a:t>
              </a:r>
              <a:r>
                <a:rPr lang="en-US" dirty="0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tus</a:t>
              </a:r>
              <a:r>
                <a:rPr lang="en-US" dirty="0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alimentos</a:t>
              </a:r>
              <a:r>
                <a:rPr lang="en-US" dirty="0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sabiamente</a:t>
              </a:r>
              <a:r>
                <a:rPr lang="en-US" dirty="0">
                  <a:solidFill>
                    <a:srgbClr val="FFFFFF"/>
                  </a:solidFill>
                  <a:latin typeface="Bahnschrift SemiLight Condensed" panose="020B0502040204020203" pitchFamily="34" charset="0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22521" y="5725886"/>
            <a:ext cx="6689111" cy="1035600"/>
            <a:chOff x="2322521" y="5701609"/>
            <a:chExt cx="6689111" cy="105987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322521" y="5760720"/>
              <a:ext cx="0" cy="983405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332717" y="6744125"/>
              <a:ext cx="6678915" cy="17361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11632" y="5760720"/>
              <a:ext cx="0" cy="98340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440910" y="5701609"/>
              <a:ext cx="6444340" cy="27050"/>
            </a:xfrm>
            <a:prstGeom prst="line">
              <a:avLst/>
            </a:prstGeom>
            <a:ln w="60325"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1490">
        <p:fade/>
      </p:transition>
    </mc:Choice>
    <mc:Fallback xmlns="">
      <p:transition spd="slow" advTm="61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54480"/>
            <a:ext cx="8946541" cy="4693919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www.nei.nih.gov/learn-about-eye-health/en-espanol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www.nei.nih.gov/learn-about-eye-health/en-espanol/la-retinopatia-diabetica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www.nei.nih.gov/learn-about-eye-health/en-espanol/el-glaucoma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www.nei.nih.gov/learn-about-eye-health/en-espanol/el-glaucoma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https://www.aao.org/salud-ocular/enfermedades/retinopatia-diabetica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https://preventblindness.org/diabetes-and-the-eyes-educational-toolkit/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https://www.youtube.com/watch?v=8BTe5T7lv-k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963">
        <p:fade/>
      </p:transition>
    </mc:Choice>
    <mc:Fallback xmlns="">
      <p:transition spd="slow" advTm="4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720" y="409304"/>
            <a:ext cx="11399520" cy="558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900" dirty="0"/>
          </a:p>
          <a:p>
            <a:pPr algn="ctr"/>
            <a:r>
              <a:rPr lang="es-ES" sz="1900" dirty="0"/>
              <a:t>Esta presentación fue diseñada para brindarle una descripción general de CBVI y Project BEST.</a:t>
            </a:r>
            <a:endParaRPr lang="en-US" sz="1900" dirty="0"/>
          </a:p>
          <a:p>
            <a:pPr algn="ctr"/>
            <a:endParaRPr lang="en-US" sz="1900" dirty="0"/>
          </a:p>
          <a:p>
            <a:pPr algn="ctr"/>
            <a:r>
              <a:rPr lang="en-US" sz="1900" dirty="0" err="1"/>
              <a:t>Esperamos</a:t>
            </a:r>
            <a:r>
              <a:rPr lang="en-US" sz="1900" dirty="0"/>
              <a:t> que </a:t>
            </a:r>
            <a:r>
              <a:rPr lang="en-US" sz="1900" dirty="0" err="1"/>
              <a:t>haya</a:t>
            </a:r>
            <a:r>
              <a:rPr lang="en-US" sz="1900" dirty="0"/>
              <a:t> </a:t>
            </a:r>
            <a:r>
              <a:rPr lang="en-US" sz="1900" dirty="0" err="1"/>
              <a:t>encontrado</a:t>
            </a:r>
            <a:r>
              <a:rPr lang="en-US" sz="1900" dirty="0"/>
              <a:t> el </a:t>
            </a:r>
            <a:r>
              <a:rPr lang="en-US" sz="1900" dirty="0" err="1"/>
              <a:t>contenido</a:t>
            </a:r>
            <a:r>
              <a:rPr lang="en-US" sz="1900" dirty="0"/>
              <a:t> </a:t>
            </a:r>
            <a:r>
              <a:rPr lang="en-US" sz="1900" dirty="0" err="1"/>
              <a:t>útil</a:t>
            </a:r>
            <a:r>
              <a:rPr lang="en-US" sz="1900" dirty="0"/>
              <a:t> e </a:t>
            </a:r>
            <a:r>
              <a:rPr lang="en-US" sz="1900" dirty="0" err="1"/>
              <a:t>informativo</a:t>
            </a:r>
            <a:r>
              <a:rPr lang="en-US" sz="1900" dirty="0" smtClean="0"/>
              <a:t>.</a:t>
            </a:r>
          </a:p>
          <a:p>
            <a:pPr algn="ctr"/>
            <a:endParaRPr lang="en-US" sz="1900" dirty="0"/>
          </a:p>
          <a:p>
            <a:pPr algn="ctr"/>
            <a:endParaRPr lang="en-US" sz="1900" dirty="0"/>
          </a:p>
          <a:p>
            <a:pPr algn="ctr"/>
            <a:r>
              <a:rPr lang="en-US" sz="1900" dirty="0"/>
              <a:t>Para </a:t>
            </a:r>
            <a:r>
              <a:rPr lang="en-US" sz="1900" dirty="0" err="1"/>
              <a:t>obtener</a:t>
            </a:r>
            <a:r>
              <a:rPr lang="en-US" sz="1900" dirty="0"/>
              <a:t> </a:t>
            </a:r>
            <a:r>
              <a:rPr lang="en-US" sz="1900" dirty="0" err="1"/>
              <a:t>más</a:t>
            </a:r>
            <a:r>
              <a:rPr lang="en-US" sz="1900" dirty="0"/>
              <a:t> </a:t>
            </a:r>
            <a:r>
              <a:rPr lang="en-US" sz="1900" dirty="0" err="1"/>
              <a:t>información</a:t>
            </a:r>
            <a:r>
              <a:rPr lang="en-US" sz="1900" dirty="0"/>
              <a:t>, </a:t>
            </a:r>
            <a:r>
              <a:rPr lang="en-US" sz="1900" dirty="0" err="1"/>
              <a:t>visite</a:t>
            </a:r>
            <a:r>
              <a:rPr lang="en-US" sz="1900" dirty="0"/>
              <a:t> </a:t>
            </a:r>
            <a:r>
              <a:rPr lang="en-US" sz="1900" dirty="0" err="1"/>
              <a:t>nuestro</a:t>
            </a:r>
            <a:r>
              <a:rPr lang="en-US" sz="1900" dirty="0"/>
              <a:t> </a:t>
            </a:r>
            <a:r>
              <a:rPr lang="en-US" sz="1900" dirty="0" err="1"/>
              <a:t>sitio</a:t>
            </a:r>
            <a:r>
              <a:rPr lang="en-US" sz="1900" dirty="0"/>
              <a:t> web </a:t>
            </a:r>
            <a:r>
              <a:rPr lang="en-US" sz="1900" dirty="0" err="1" smtClean="0"/>
              <a:t>en</a:t>
            </a:r>
            <a:r>
              <a:rPr lang="en-US" sz="1900" dirty="0" smtClean="0"/>
              <a:t>: </a:t>
            </a:r>
            <a:r>
              <a:rPr lang="en-US" sz="1900" dirty="0">
                <a:hlinkClick r:id="rId2"/>
              </a:rPr>
              <a:t>WWW.CBVI.NJ.GOV</a:t>
            </a:r>
            <a:endParaRPr lang="en-US" sz="1900" dirty="0"/>
          </a:p>
          <a:p>
            <a:pPr algn="ctr"/>
            <a:endParaRPr lang="en-US" sz="1900" dirty="0"/>
          </a:p>
          <a:p>
            <a:pPr lvl="1" algn="ctr"/>
            <a:endParaRPr lang="en-US" sz="1900" dirty="0" smtClean="0"/>
          </a:p>
          <a:p>
            <a:pPr lvl="1" algn="ctr"/>
            <a:r>
              <a:rPr lang="en-US" sz="1900" dirty="0"/>
              <a:t>		</a:t>
            </a:r>
            <a:endParaRPr lang="en-US" sz="1900" dirty="0" smtClean="0"/>
          </a:p>
          <a:p>
            <a:pPr lvl="1" algn="ctr"/>
            <a:r>
              <a:rPr lang="en-US" sz="1900" dirty="0" smtClean="0"/>
              <a:t> </a:t>
            </a:r>
            <a:r>
              <a:rPr lang="en-US" sz="1900" dirty="0" err="1"/>
              <a:t>Números</a:t>
            </a:r>
            <a:r>
              <a:rPr lang="en-US" sz="1900" dirty="0"/>
              <a:t> </a:t>
            </a:r>
            <a:r>
              <a:rPr lang="en-US" sz="1900" dirty="0" err="1" smtClean="0"/>
              <a:t>principales</a:t>
            </a:r>
            <a:r>
              <a:rPr lang="en-US" sz="1900" dirty="0" smtClean="0"/>
              <a:t>: </a:t>
            </a:r>
            <a:r>
              <a:rPr lang="en-US" sz="1900" dirty="0"/>
              <a:t>(973) 648 -7400 </a:t>
            </a:r>
            <a:r>
              <a:rPr lang="en-US" sz="1900" dirty="0" smtClean="0"/>
              <a:t>o </a:t>
            </a:r>
            <a:r>
              <a:rPr lang="en-US" sz="1900" dirty="0"/>
              <a:t>(609) 441-3013</a:t>
            </a:r>
          </a:p>
          <a:p>
            <a:pPr lvl="1" algn="ctr"/>
            <a:endParaRPr lang="en-US" sz="1900" dirty="0"/>
          </a:p>
          <a:p>
            <a:pPr lvl="1" algn="ctr">
              <a:lnSpc>
                <a:spcPct val="120000"/>
              </a:lnSpc>
            </a:pPr>
            <a:endParaRPr lang="en-US" sz="1900" dirty="0" smtClean="0"/>
          </a:p>
          <a:p>
            <a:pPr lvl="1" algn="ctr">
              <a:lnSpc>
                <a:spcPct val="120000"/>
              </a:lnSpc>
            </a:pPr>
            <a:endParaRPr lang="en-US" sz="1900" dirty="0"/>
          </a:p>
          <a:p>
            <a:pPr algn="ctr"/>
            <a:r>
              <a:rPr lang="es-ES" sz="1900" dirty="0"/>
              <a:t>Para consultas generales, envíe un correo </a:t>
            </a:r>
            <a:r>
              <a:rPr lang="es-ES" sz="1900" dirty="0" smtClean="0"/>
              <a:t>electrónico:</a:t>
            </a:r>
            <a:endParaRPr lang="en-US" sz="1900" dirty="0"/>
          </a:p>
          <a:p>
            <a:pPr lvl="1" algn="ctr">
              <a:lnSpc>
                <a:spcPct val="120000"/>
              </a:lnSpc>
            </a:pPr>
            <a:r>
              <a:rPr lang="en-US" sz="1900" dirty="0" smtClean="0">
                <a:hlinkClick r:id="rId3"/>
              </a:rPr>
              <a:t>Elizabeth.Deshields@dhs.nj.gov</a:t>
            </a:r>
            <a:r>
              <a:rPr lang="en-US" sz="1900" dirty="0" smtClean="0"/>
              <a:t> Program Manager or </a:t>
            </a:r>
            <a:endParaRPr lang="en-US" sz="1900" dirty="0"/>
          </a:p>
          <a:p>
            <a:pPr lvl="1" algn="ctr">
              <a:lnSpc>
                <a:spcPct val="110000"/>
              </a:lnSpc>
            </a:pPr>
            <a:endParaRPr lang="en-US" sz="1900" dirty="0"/>
          </a:p>
          <a:p>
            <a:pPr lvl="1" algn="ctr">
              <a:lnSpc>
                <a:spcPct val="110000"/>
              </a:lnSpc>
            </a:pPr>
            <a:r>
              <a:rPr lang="en-US" sz="1900" dirty="0">
                <a:hlinkClick r:id="rId4"/>
              </a:rPr>
              <a:t>Sandra.Williams2@dhs.nj.gov</a:t>
            </a:r>
            <a:r>
              <a:rPr lang="en-US" sz="1900" dirty="0"/>
              <a:t> Program Supervisor</a:t>
            </a:r>
          </a:p>
        </p:txBody>
      </p:sp>
      <p:pic>
        <p:nvPicPr>
          <p:cNvPr id="5" name="Picture 8" descr="https://attachments.office.net/owa/Sandra.Williams2%40dhs.nj.gov/service.svc/s/GetAttachmentThumbnail?id=AAMkAGE4M2Y1MzhmLTY3ZGUtNDVkMi05ZTEzLTBiNTRhM2ZhMTMyYwBGAAAAAACPDUu0CsP7SZAY3v1lbS1OBwA4qQkmwH31S5IrdHZOzLLqAAAAm%2FFtAAD9H%2BImvefpQJ6nlTuzHnxTAADL5HG8AAABEgAQADcEkea4owdPvIXeo6VzuGw%3D&amp;thumbnailType=2&amp;owa=outlook.office365.com&amp;scriptVer=20201012008.12&amp;X-OWA-CANARY=ggWWF5TUOEums8moVNh3EjDhgn6FdtgYY4JXxUn3xyJ3YT70jGSqgBDpIA_9XQapy4tMHP7R_F8.&amp;token=eyJhbGciOiJSUzI1NiIsImtpZCI6IjU2MzU4ODUyMzRCOTI1MkRERTAwNTc2NkQ5RDlGMjc2NTY1RjYzRTIiLCJ0eXAiOiJKV1QiLCJ4NXQiOiJWaldJVWpTNUpTM2VBRmRtMmRueWRsWmZZLUkifQ.eyJvcmlnaW4iOiJodHRwczovL291dGxvb2sub2ZmaWNlMzY1LmNvbSIsInVjIjoiNDUxMzE4NDMxM2Y4NDdlMzg5NTk4NjljMDQxMTlkMTEiLCJ2ZXIiOiJFeGNoYW5nZS5DYWxsYmFjay5WMSIsImFwcGN0eHNlbmRlciI6Ik93YURvd25sb2FkQDU3MTFlZThmLTVlODMtNDE0NS1iZTAzLWM1NTExMzRmNDE2MCIsImlzc3JpbmciOiJHQ0NNb2RlcmF0ZSIsImFwcGN0eCI6IntcIm1zZXhjaHByb3RcIjpcIm93YVwiLFwicHJpbWFyeXNpZFwiOlwiUy0xLTUtMjEtMjk1ODkwNjA3MC0zNjkwNDg3ODMzLTI3MzMzNDQ2MzEtNzgyMDk2NlwiLFwicHVpZFwiOlwiMTE1MzgwMTExNjI5NTU0MjA4OFwiLFwib2lkXCI6XCI4ZWEwMWEyYS0xNmQ0LTQ0ZGUtYmRmNy1mNTIyZmUxYjIwZmZcIixcInNjb3BlXCI6XCJPd2FEb3dubG9hZFwifSIsIm5iZiI6MTYwMzM2OTIzOSwiZXhwIjoxNjAzMzY5ODM5LCJpc3MiOiIwMDAwMDAwMi0wMDAwLTBmZjEtY2UwMC0wMDAwMDAwMDAwMDBANTcxMWVlOGYtNWU4My00MTQ1LWJlMDMtYzU1MTEzNGY0MTYwIiwiYXVkIjoiMDAwMDAwMDItMDAwMC0wZmYxLWNlMDAtMDAwMDAwMDAwMDAwL2F0dGFjaG1lbnRzLm9mZmljZS5uZXRANTcxMWVlOGYtNWU4My00MTQ1LWJlMDMtYzU1MTEzNGY0MTYwIiwiaGFwcCI6Im93YSJ9.FilVx5DyWx28CppBfxPQB0HTVX9jtCyeO0HUg77XeMFDfiDDCiZbAayzZ9HD_VAIDgMVGd8YBcxul2mLf50YijSNA5JJo1sAGNG8PgmvlYVTGE9rp2HxpXxffcF_Jf4CjBNFVVejj_-ErjDxqPJNLN8XXPgsMDsbL7veJusJiUA0ZK_Ux3pbabX4ae5Z36FcBdmtb-cyhriHKafTNlM4gb4j7crmY1uOpvftPO12AThSXisynJ0w6ImAfrNiw9R-9AgDoK_mGCZ7LmSAd-gyUtEu1L5lAjwqpO5Q6tlAzISgKgOGI-5vrJuXHwLTwXcBPO5xi9aYNFFlPf1iBdMF-w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084" y="4662895"/>
            <a:ext cx="18002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1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1229233"/>
            <a:ext cx="9404723" cy="1071282"/>
          </a:xfrm>
        </p:spPr>
        <p:txBody>
          <a:bodyPr/>
          <a:lstStyle/>
          <a:p>
            <a:r>
              <a:rPr lang="en-US" dirty="0" smtClean="0"/>
              <a:t>La 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Tipos</a:t>
            </a:r>
            <a:r>
              <a:rPr lang="en-US" dirty="0" smtClean="0"/>
              <a:t> de diabetes</a:t>
            </a:r>
          </a:p>
          <a:p>
            <a:r>
              <a:rPr lang="en-US" dirty="0" smtClean="0"/>
              <a:t>Como la diabetes </a:t>
            </a:r>
            <a:r>
              <a:rPr lang="en-US" dirty="0" err="1" smtClean="0"/>
              <a:t>afecta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cuerpo</a:t>
            </a:r>
            <a:endParaRPr lang="en-US" dirty="0" smtClean="0"/>
          </a:p>
          <a:p>
            <a:r>
              <a:rPr lang="en-US" dirty="0" smtClean="0"/>
              <a:t>Como la diabetes </a:t>
            </a:r>
            <a:r>
              <a:rPr lang="en-US" dirty="0" err="1" smtClean="0"/>
              <a:t>afecta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ojos</a:t>
            </a:r>
            <a:endParaRPr lang="en-US" dirty="0" smtClean="0"/>
          </a:p>
          <a:p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causas</a:t>
            </a:r>
            <a:r>
              <a:rPr lang="en-US" dirty="0" smtClean="0"/>
              <a:t> </a:t>
            </a:r>
            <a:r>
              <a:rPr lang="en-US" dirty="0" err="1" smtClean="0"/>
              <a:t>principales</a:t>
            </a:r>
            <a:r>
              <a:rPr lang="en-US" dirty="0" smtClean="0"/>
              <a:t> de la </a:t>
            </a:r>
            <a:r>
              <a:rPr lang="en-US" dirty="0" err="1" smtClean="0"/>
              <a:t>perdida</a:t>
            </a:r>
            <a:r>
              <a:rPr lang="en-US" dirty="0" smtClean="0"/>
              <a:t> de la vision</a:t>
            </a:r>
          </a:p>
          <a:p>
            <a:pPr lvl="1"/>
            <a:r>
              <a:rPr lang="en-US" dirty="0" err="1" smtClean="0"/>
              <a:t>Retinopatia</a:t>
            </a:r>
            <a:r>
              <a:rPr lang="en-US" dirty="0" smtClean="0"/>
              <a:t> </a:t>
            </a:r>
            <a:r>
              <a:rPr lang="en-US" dirty="0" err="1" smtClean="0"/>
              <a:t>diabetica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Glaucoma</a:t>
            </a:r>
          </a:p>
          <a:p>
            <a:pPr lvl="1"/>
            <a:r>
              <a:rPr lang="en-US" dirty="0" err="1" smtClean="0"/>
              <a:t>Cataratas</a:t>
            </a:r>
            <a:endParaRPr lang="en-US" dirty="0" smtClean="0"/>
          </a:p>
          <a:p>
            <a:r>
              <a:rPr lang="en-US" dirty="0" err="1" smtClean="0"/>
              <a:t>Riesgo</a:t>
            </a:r>
            <a:r>
              <a:rPr lang="en-US" dirty="0" smtClean="0"/>
              <a:t> de </a:t>
            </a:r>
            <a:r>
              <a:rPr lang="en-US" dirty="0" err="1" smtClean="0"/>
              <a:t>perder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vision</a:t>
            </a:r>
          </a:p>
          <a:p>
            <a:r>
              <a:rPr lang="en-US" dirty="0" smtClean="0"/>
              <a:t>Que </a:t>
            </a:r>
            <a:r>
              <a:rPr lang="en-US" dirty="0" err="1" smtClean="0"/>
              <a:t>deberias</a:t>
            </a:r>
            <a:r>
              <a:rPr lang="en-US" dirty="0" smtClean="0"/>
              <a:t> de </a:t>
            </a:r>
            <a:r>
              <a:rPr lang="en-US" dirty="0" err="1" smtClean="0"/>
              <a:t>hacer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160">
        <p:fade/>
      </p:transition>
    </mc:Choice>
    <mc:Fallback xmlns="">
      <p:transition spd="slow" advTm="40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Estadísticas sobre la </a:t>
            </a:r>
            <a:r>
              <a:rPr lang="es-ES" sz="4000" dirty="0" smtClean="0"/>
              <a:t>diabetes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76251"/>
            <a:ext cx="10032274" cy="4672149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Prevalencia: en 2018, </a:t>
            </a:r>
            <a:r>
              <a:rPr lang="es-ES" dirty="0" smtClean="0"/>
              <a:t>34.2 </a:t>
            </a:r>
            <a:r>
              <a:rPr lang="es-ES" dirty="0"/>
              <a:t>millones de estadounidenses, o el </a:t>
            </a:r>
            <a:r>
              <a:rPr lang="es-ES" dirty="0" smtClean="0"/>
              <a:t>10.5</a:t>
            </a:r>
            <a:r>
              <a:rPr lang="es-ES" dirty="0"/>
              <a:t>% de la población, tenían diabetes.</a:t>
            </a:r>
            <a:endParaRPr lang="en-US" dirty="0"/>
          </a:p>
          <a:p>
            <a:r>
              <a:rPr lang="es-ES" dirty="0"/>
              <a:t>La diabetes fue la séptima causa principal de muerte en los Estados Unidos en </a:t>
            </a:r>
            <a:r>
              <a:rPr lang="es-ES" dirty="0" smtClean="0"/>
              <a:t>2017</a:t>
            </a:r>
            <a:r>
              <a:rPr lang="es-ES" dirty="0"/>
              <a:t> </a:t>
            </a:r>
            <a:endParaRPr lang="en-US" dirty="0"/>
          </a:p>
          <a:p>
            <a:r>
              <a:rPr lang="es-ES" dirty="0"/>
              <a:t>A partir de 2020, </a:t>
            </a:r>
            <a:r>
              <a:rPr lang="es-ES" dirty="0" smtClean="0"/>
              <a:t>los casos de </a:t>
            </a:r>
            <a:r>
              <a:rPr lang="es-ES" dirty="0"/>
              <a:t>diabetes diagnosticada en adultos por </a:t>
            </a:r>
            <a:r>
              <a:rPr lang="es-ES" dirty="0" smtClean="0"/>
              <a:t>raza/origen </a:t>
            </a:r>
            <a:r>
              <a:rPr lang="es-ES" dirty="0"/>
              <a:t>étnico son:</a:t>
            </a:r>
            <a:endParaRPr lang="en-US" dirty="0"/>
          </a:p>
          <a:p>
            <a:pPr lvl="1"/>
            <a:r>
              <a:rPr lang="es-ES" dirty="0"/>
              <a:t>7.5% de blancos no hispanos</a:t>
            </a:r>
            <a:endParaRPr lang="en-US" dirty="0"/>
          </a:p>
          <a:p>
            <a:pPr lvl="1"/>
            <a:r>
              <a:rPr lang="es-ES" dirty="0"/>
              <a:t>9.2% de los </a:t>
            </a:r>
            <a:r>
              <a:rPr lang="es-ES" dirty="0" smtClean="0"/>
              <a:t>asiático-americanos</a:t>
            </a:r>
            <a:endParaRPr lang="en-US" dirty="0"/>
          </a:p>
          <a:p>
            <a:pPr lvl="1"/>
            <a:r>
              <a:rPr lang="es-ES" dirty="0"/>
              <a:t>12.5% ​​de hispanos</a:t>
            </a:r>
            <a:endParaRPr lang="en-US" dirty="0"/>
          </a:p>
          <a:p>
            <a:pPr lvl="1"/>
            <a:r>
              <a:rPr lang="es-ES" dirty="0"/>
              <a:t>11.7% de negros no hispanos</a:t>
            </a:r>
            <a:endParaRPr lang="en-US" dirty="0"/>
          </a:p>
          <a:p>
            <a:pPr lvl="1"/>
            <a:r>
              <a:rPr lang="es-ES" dirty="0"/>
              <a:t>14.7% de indios americanos / nativos de Alaska</a:t>
            </a:r>
            <a:endParaRPr lang="en-US" dirty="0"/>
          </a:p>
          <a:p>
            <a:endParaRPr lang="en-US" sz="400" dirty="0"/>
          </a:p>
          <a:p>
            <a:r>
              <a:rPr lang="es-ES" dirty="0"/>
              <a:t>Casos nuevos: </a:t>
            </a:r>
            <a:r>
              <a:rPr lang="es-ES" dirty="0" smtClean="0"/>
              <a:t>1.5 </a:t>
            </a:r>
            <a:r>
              <a:rPr lang="es-ES" dirty="0"/>
              <a:t>millones de estadounidenses son diagnosticados con diabetes cada año</a:t>
            </a:r>
            <a:r>
              <a:rPr lang="es-ES" dirty="0" smtClean="0"/>
              <a:t>.</a:t>
            </a:r>
            <a:r>
              <a:rPr lang="es-ES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5" name="8 Bell 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2726" y="6004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77554">
        <p:fade/>
      </p:transition>
    </mc:Choice>
    <mc:Fallback xmlns="">
      <p:transition spd="slow" advTm="77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93872"/>
            <a:ext cx="12192000" cy="7213131"/>
            <a:chOff x="0" y="-93872"/>
            <a:chExt cx="12192000" cy="72131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3872"/>
              <a:ext cx="12192000" cy="721313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01708" y="87085"/>
              <a:ext cx="1812897" cy="1079864"/>
            </a:xfrm>
            <a:prstGeom prst="rect">
              <a:avLst/>
            </a:prstGeom>
            <a:solidFill>
              <a:srgbClr val="00B6AA"/>
            </a:solidFill>
            <a:ln>
              <a:solidFill>
                <a:srgbClr val="00B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5367">
        <p:fade/>
      </p:transition>
    </mc:Choice>
    <mc:Fallback xmlns="">
      <p:transition spd="slow" advTm="25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é es la diabet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9388" y="95250"/>
            <a:ext cx="9118600" cy="661828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81">
        <p:fade/>
      </p:transition>
    </mc:Choice>
    <mc:Fallback xmlns="">
      <p:transition spd="slow" advTm="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78" y="199145"/>
            <a:ext cx="10013713" cy="6433527"/>
          </a:xfrm>
        </p:spPr>
      </p:pic>
      <p:sp>
        <p:nvSpPr>
          <p:cNvPr id="15" name="Rectangle 14"/>
          <p:cNvSpPr/>
          <p:nvPr/>
        </p:nvSpPr>
        <p:spPr>
          <a:xfrm>
            <a:off x="8776337" y="343582"/>
            <a:ext cx="2100263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30458">
        <p:fade/>
      </p:transition>
    </mc:Choice>
    <mc:Fallback xmlns="">
      <p:transition spd="slow" advTm="130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791785"/>
              </p:ext>
            </p:extLst>
          </p:nvPr>
        </p:nvGraphicFramePr>
        <p:xfrm>
          <a:off x="0" y="797325"/>
          <a:ext cx="15212148" cy="9847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10562849" imgH="6838548" progId="AcroExch.Document.11">
                  <p:embed/>
                </p:oleObj>
              </mc:Choice>
              <mc:Fallback>
                <p:oleObj name="Acrobat Document" r:id="rId5" imgW="10562849" imgH="6838548" progId="AcroExch.Document.11">
                  <p:embed/>
                  <p:pic>
                    <p:nvPicPr>
                      <p:cNvPr id="6" name="Content Placeholder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797325"/>
                        <a:ext cx="15212148" cy="9847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6361354"/>
            <a:ext cx="12527280" cy="2584526"/>
            <a:chOff x="1236373" y="4867834"/>
            <a:chExt cx="9949787" cy="1883486"/>
          </a:xfrm>
        </p:grpSpPr>
        <p:sp>
          <p:nvSpPr>
            <p:cNvPr id="2" name="Rectangle 1"/>
            <p:cNvSpPr/>
            <p:nvPr/>
          </p:nvSpPr>
          <p:spPr>
            <a:xfrm>
              <a:off x="1236373" y="4867834"/>
              <a:ext cx="9949787" cy="1326777"/>
            </a:xfrm>
            <a:prstGeom prst="rect">
              <a:avLst/>
            </a:prstGeom>
            <a:solidFill>
              <a:srgbClr val="22558A"/>
            </a:solidFill>
            <a:ln>
              <a:solidFill>
                <a:srgbClr val="225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236373" y="6194610"/>
              <a:ext cx="9949787" cy="556710"/>
            </a:xfrm>
            <a:prstGeom prst="rect">
              <a:avLst/>
            </a:prstGeom>
            <a:solidFill>
              <a:srgbClr val="22558A"/>
            </a:solidFill>
            <a:ln>
              <a:solidFill>
                <a:srgbClr val="225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73927">
        <p:fade/>
      </p:transition>
    </mc:Choice>
    <mc:Fallback xmlns="">
      <p:transition spd="slow" advTm="73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723937"/>
            <a:ext cx="6747919" cy="35584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Retinopatía </a:t>
            </a:r>
            <a:r>
              <a:rPr lang="es-ES" dirty="0"/>
              <a:t>D</a:t>
            </a:r>
            <a:r>
              <a:rPr lang="es-ES" dirty="0" smtClean="0"/>
              <a:t>iabética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813" y="1469986"/>
            <a:ext cx="4636625" cy="4660679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no todas las personas diabéticas tendrán discapacidad visual debido a la retinopatía diabética, cuanto más tiempo una persona sea dependiente de la insulina, mayores serán las posibilidades de que su visión se vea afectada.</a:t>
            </a:r>
          </a:p>
          <a:p>
            <a:endParaRPr lang="es-ES" dirty="0" smtClean="0"/>
          </a:p>
          <a:p>
            <a:r>
              <a:rPr lang="es-ES" dirty="0"/>
              <a:t>La retinopatía diabética ocurre cuando los vasos sanguíneos dejan de alimentar la retina adecuadamente. </a:t>
            </a:r>
            <a:endParaRPr lang="en-US" dirty="0"/>
          </a:p>
          <a:p>
            <a:endParaRPr lang="en-US" dirty="0"/>
          </a:p>
          <a:p>
            <a:r>
              <a:rPr lang="es-ES" dirty="0"/>
              <a:t>En etapas avanzadas, en un intento por alimentar la retina, pueden crecer y romperse nuevos vasos sanguíneos incompletos, y se filtra sangre en el centro del ojo causando una pérdida grave de la visión.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197035" y="1585958"/>
            <a:ext cx="6493400" cy="4255565"/>
            <a:chOff x="4386808" y="1134361"/>
            <a:chExt cx="6967960" cy="5042602"/>
          </a:xfrm>
        </p:grpSpPr>
        <p:pic>
          <p:nvPicPr>
            <p:cNvPr id="2058" name="Picture 10" descr="Retinopatía Diabética ¿Qué es y Cómo evitarla?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808" y="1134361"/>
              <a:ext cx="6967960" cy="504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782766" y="5521122"/>
              <a:ext cx="1759350" cy="621115"/>
            </a:xfrm>
            <a:prstGeom prst="rect">
              <a:avLst/>
            </a:prstGeom>
            <a:solidFill>
              <a:srgbClr val="EDF3F3"/>
            </a:solidFill>
            <a:ln>
              <a:solidFill>
                <a:srgbClr val="EEF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906">
        <p:fade/>
      </p:transition>
    </mc:Choice>
    <mc:Fallback xmlns="">
      <p:transition spd="slow" advTm="60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Cataratas</a:t>
            </a:r>
            <a:r>
              <a:rPr lang="en-US" dirty="0" smtClean="0"/>
              <a:t> y Glaucoma</a:t>
            </a:r>
            <a:endParaRPr lang="en-US" dirty="0"/>
          </a:p>
        </p:txBody>
      </p:sp>
      <p:pic>
        <p:nvPicPr>
          <p:cNvPr id="3074" name="Picture 2" descr="Catarata - Clinica Sanch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1" y="3161300"/>
            <a:ext cx="6684661" cy="23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lauc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5" y="2261594"/>
            <a:ext cx="48768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670" y="1619250"/>
            <a:ext cx="623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Tener altos niveles de azúcar en la sangre durante mucho tiempo puede dañar los pequeños vasos sanguíneos en los ojos. Esto puede provocar problemas de visión o ceguera.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6398">
        <p:fade/>
      </p:transition>
    </mc:Choice>
    <mc:Fallback xmlns="">
      <p:transition spd="slow" advTm="26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15413</TotalTime>
  <Words>437</Words>
  <Application>Microsoft Office PowerPoint</Application>
  <PresentationFormat>Widescreen</PresentationFormat>
  <Paragraphs>72</Paragraphs>
  <Slides>14</Slides>
  <Notes>0</Notes>
  <HiddenSlides>0</HiddenSlides>
  <MMClips>15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Bahnschrift SemiBold Condensed</vt:lpstr>
      <vt:lpstr>Bahnschrift SemiLight Condensed</vt:lpstr>
      <vt:lpstr>Century Gothic</vt:lpstr>
      <vt:lpstr>Wingdings 3</vt:lpstr>
      <vt:lpstr>Ion</vt:lpstr>
      <vt:lpstr>Acrobat Document</vt:lpstr>
      <vt:lpstr>La diabetes y su salud</vt:lpstr>
      <vt:lpstr>La diabetes</vt:lpstr>
      <vt:lpstr>Estadísticas sobre la diabetes</vt:lpstr>
      <vt:lpstr>PowerPoint Presentation</vt:lpstr>
      <vt:lpstr>PowerPoint Presentation</vt:lpstr>
      <vt:lpstr>PowerPoint Presentation</vt:lpstr>
      <vt:lpstr>PowerPoint Presentation</vt:lpstr>
      <vt:lpstr>Retinopatía Diabética</vt:lpstr>
      <vt:lpstr>Cataratas y Glaucoma</vt:lpstr>
      <vt:lpstr>La diabetes y el COVID-19</vt:lpstr>
      <vt:lpstr>Testimonial</vt:lpstr>
      <vt:lpstr>PowerPoint Presentation</vt:lpstr>
      <vt:lpstr>Referencias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diabetes y su salud</dc:title>
  <dc:creator>Sandra Williams (CBVI)</dc:creator>
  <cp:lastModifiedBy>Allen Danganan</cp:lastModifiedBy>
  <cp:revision>45</cp:revision>
  <dcterms:created xsi:type="dcterms:W3CDTF">2020-06-02T16:45:51Z</dcterms:created>
  <dcterms:modified xsi:type="dcterms:W3CDTF">2020-11-10T19:27:20Z</dcterms:modified>
</cp:coreProperties>
</file>